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5"/>
  </p:sldMasterIdLst>
  <p:notesMasterIdLst>
    <p:notesMasterId r:id="rId27"/>
  </p:notesMasterIdLst>
  <p:handoutMasterIdLst>
    <p:handoutMasterId r:id="rId28"/>
  </p:handoutMasterIdLst>
  <p:sldIdLst>
    <p:sldId id="256" r:id="rId6"/>
    <p:sldId id="289" r:id="rId7"/>
    <p:sldId id="258" r:id="rId8"/>
    <p:sldId id="290" r:id="rId9"/>
    <p:sldId id="291" r:id="rId10"/>
    <p:sldId id="259" r:id="rId11"/>
    <p:sldId id="276" r:id="rId12"/>
    <p:sldId id="265" r:id="rId13"/>
    <p:sldId id="296" r:id="rId14"/>
    <p:sldId id="266" r:id="rId15"/>
    <p:sldId id="267" r:id="rId16"/>
    <p:sldId id="283" r:id="rId17"/>
    <p:sldId id="293" r:id="rId18"/>
    <p:sldId id="277" r:id="rId19"/>
    <p:sldId id="286" r:id="rId20"/>
    <p:sldId id="280" r:id="rId21"/>
    <p:sldId id="281" r:id="rId22"/>
    <p:sldId id="294" r:id="rId23"/>
    <p:sldId id="295" r:id="rId24"/>
    <p:sldId id="292" r:id="rId25"/>
    <p:sldId id="25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17" autoAdjust="0"/>
  </p:normalViewPr>
  <p:slideViewPr>
    <p:cSldViewPr>
      <p:cViewPr>
        <p:scale>
          <a:sx n="75" d="100"/>
          <a:sy n="75" d="100"/>
        </p:scale>
        <p:origin x="-123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051063-0B55-4250-9BC7-75621283E8CA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F82923-A5FC-47A8-9600-AA4CC8C27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5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D33648-2080-462B-9E16-60B00A2D1828}" type="datetimeFigureOut">
              <a:rPr lang="en-US" smtClean="0"/>
              <a:t>5/28/2013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E7DD18-4162-47A1-A199-003470F00C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8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C4153F-0716-41CA-9CA3-552354DF8344}" type="datetimeFigureOut">
              <a:rPr lang="en-CA" smtClean="0"/>
              <a:t>28/05/2013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3E5A5C-2A3A-4415-B746-1EAA8198A1E1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AsBbTwpqvE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d10WumIAKA" TargetMode="External"/><Relationship Id="rId2" Type="http://schemas.openxmlformats.org/officeDocument/2006/relationships/hyperlink" Target="http://www.youtube.com/watch?v=oAsBbTwpqv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ier-journal.com/article/20051009/NEWS01/510090392/A-hoax-most-cruel-Caller-coaxed-McDonald-s-managers-into-strip-searching-worker" TargetMode="External"/><Relationship Id="rId2" Type="http://schemas.openxmlformats.org/officeDocument/2006/relationships/hyperlink" Target="http://www.youtube.com/watch?v=8mpAbig8t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movie?v=APoopgk-Pzw&amp;feature=mv_s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stv.org/PTC/publications/reports/MTV-RealityStudy/MTVRealityStudy_Dec11.pdf" TargetMode="External"/><Relationship Id="rId2" Type="http://schemas.openxmlformats.org/officeDocument/2006/relationships/hyperlink" Target="http://books.google.ca/books?id=P5nTqwfK7k8C&amp;pg=PA118&amp;dq=cinderella+burps&amp;hl=en&amp;sa=X&amp;ei=HQH2UJ7UNMHqrQHZpIDwCw&amp;ved=0CDgQ6AEwA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vb-nc.com/cr/Broken_Windows-%20Lowell02-08-09.pdf" TargetMode="External"/><Relationship Id="rId2" Type="http://schemas.openxmlformats.org/officeDocument/2006/relationships/hyperlink" Target="http://www.youtube.com/watch?v=k9l7v1zvy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glab.wjh.harvard.edu/soc/faculty/sampson/articles/1997_Science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842501"/>
            <a:ext cx="6336703" cy="122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6135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/>
              <a:t>G</a:t>
            </a:r>
            <a:r>
              <a:rPr lang="en-US" sz="2000" dirty="0" smtClean="0"/>
              <a:t>oal: I can describe and apply to real-life contexts the theories that are central to aps – i.e. theory application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2286000" y="4725144"/>
            <a:ext cx="6172200" cy="1656606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THEORY APPLICATION</a:t>
            </a:r>
            <a:r>
              <a:rPr lang="en-US" b="1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What causes people to act the way that they do in certain situations?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How do we find explanations to understand these human </a:t>
            </a:r>
            <a:r>
              <a:rPr lang="en-US" dirty="0" err="1" smtClean="0"/>
              <a:t>behaviours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39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Perspective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‘teacher’ - </a:t>
            </a:r>
          </a:p>
          <a:p>
            <a:endParaRPr lang="en-US" dirty="0"/>
          </a:p>
          <a:p>
            <a:r>
              <a:rPr lang="en-US" dirty="0" smtClean="0"/>
              <a:t>From the ‘learner’ - </a:t>
            </a:r>
          </a:p>
          <a:p>
            <a:endParaRPr lang="en-US" dirty="0"/>
          </a:p>
          <a:p>
            <a:r>
              <a:rPr lang="en-US" dirty="0" smtClean="0"/>
              <a:t>From the ‘experimenter’ -  </a:t>
            </a:r>
          </a:p>
          <a:p>
            <a:endParaRPr lang="en-US" dirty="0"/>
          </a:p>
          <a:p>
            <a:r>
              <a:rPr lang="en-US" dirty="0" smtClean="0"/>
              <a:t>From society as a whole -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33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Moral Judgment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/>
              <a:t>Are people </a:t>
            </a:r>
            <a:r>
              <a:rPr lang="en-US" dirty="0" smtClean="0"/>
              <a:t>more willing </a:t>
            </a:r>
            <a:r>
              <a:rPr lang="en-US" dirty="0"/>
              <a:t>to hurt others in an effort to obey as opposed to be hurt or fear for their own lives?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Was this experiment ethical?</a:t>
            </a:r>
          </a:p>
          <a:p>
            <a:r>
              <a:rPr lang="en-US" dirty="0" smtClean="0"/>
              <a:t>Explain points that were not ethical? Why?</a:t>
            </a:r>
          </a:p>
          <a:p>
            <a:endParaRPr lang="en-US" dirty="0" smtClean="0"/>
          </a:p>
          <a:p>
            <a:r>
              <a:rPr lang="en-US" dirty="0" smtClean="0"/>
              <a:t>Do the results of the experiment and what it teaches us about human </a:t>
            </a:r>
            <a:r>
              <a:rPr lang="en-US" dirty="0" err="1" smtClean="0"/>
              <a:t>behaviour</a:t>
            </a:r>
            <a:r>
              <a:rPr lang="en-US" dirty="0" smtClean="0"/>
              <a:t> outweigh the ethical issues it presents? Defend you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Zimbardo</a:t>
            </a:r>
            <a:r>
              <a:rPr lang="en-US" dirty="0" smtClean="0"/>
              <a:t> – Broken Windows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Order and Disorder </a:t>
            </a:r>
          </a:p>
          <a:p>
            <a:r>
              <a:rPr lang="en-US" dirty="0" smtClean="0"/>
              <a:t>Social Values</a:t>
            </a:r>
          </a:p>
          <a:p>
            <a:endParaRPr lang="en-CA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4615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en-CA" dirty="0">
                <a:hlinkClick r:id="rId2"/>
              </a:rPr>
              <a:t>http://www.youtube.com/watch?v=oAsBbTwpqvE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>
                <a:hlinkClick r:id="rId3"/>
              </a:rPr>
              <a:t>http://www.youtube.com/watch?v=Rd10WumIAKA</a:t>
            </a:r>
            <a:r>
              <a:rPr lang="en-CA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4857403"/>
          </a:xfrm>
        </p:spPr>
        <p:txBody>
          <a:bodyPr>
            <a:normAutofit/>
          </a:bodyPr>
          <a:lstStyle/>
          <a:p>
            <a:r>
              <a:rPr lang="en-US" i="1" dirty="0" smtClean="0"/>
              <a:t>Major Principles of why </a:t>
            </a:r>
            <a:r>
              <a:rPr lang="en-US" i="1" dirty="0"/>
              <a:t>'broken windows invite </a:t>
            </a:r>
            <a:r>
              <a:rPr lang="en-US" i="1" dirty="0" smtClean="0"/>
              <a:t>vandalism/crime‘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:  The care and attention we give demonstrates the </a:t>
            </a:r>
            <a:r>
              <a:rPr lang="en-US" b="1" dirty="0"/>
              <a:t>value</a:t>
            </a:r>
            <a:r>
              <a:rPr lang="en-US" dirty="0"/>
              <a:t> we place on things</a:t>
            </a:r>
            <a:r>
              <a:rPr lang="en-US" b="1" dirty="0"/>
              <a:t/>
            </a:r>
            <a:br>
              <a:rPr lang="en-US" b="1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:   Most people (attempt to) respond to the </a:t>
            </a:r>
            <a:r>
              <a:rPr lang="en-US" b="1" dirty="0"/>
              <a:t>value</a:t>
            </a:r>
            <a:r>
              <a:rPr lang="en-US" dirty="0"/>
              <a:t> they perceive others place on matters &amp; </a:t>
            </a:r>
            <a:r>
              <a:rPr lang="en-US" dirty="0" smtClean="0"/>
              <a:t>things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did this take place in </a:t>
            </a:r>
            <a:r>
              <a:rPr lang="en-US" dirty="0" err="1" smtClean="0"/>
              <a:t>Zimbardo’s</a:t>
            </a:r>
            <a:r>
              <a:rPr lang="en-US" dirty="0" smtClean="0"/>
              <a:t> Experiment?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Ashe – Conformity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Norms</a:t>
            </a:r>
          </a:p>
          <a:p>
            <a:r>
              <a:rPr lang="en-US" dirty="0" smtClean="0"/>
              <a:t>Individual’s Choice to Conform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57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to test how peer pressure to conform would influence the judgment and individuality of a test subject.</a:t>
            </a:r>
          </a:p>
          <a:p>
            <a:endParaRPr lang="en-US" dirty="0"/>
          </a:p>
          <a:p>
            <a:r>
              <a:rPr lang="en-US" b="1" dirty="0"/>
              <a:t>The </a:t>
            </a:r>
            <a:r>
              <a:rPr lang="en-US" b="1" dirty="0" err="1"/>
              <a:t>behaviour</a:t>
            </a:r>
            <a:r>
              <a:rPr lang="en-US" b="1" dirty="0"/>
              <a:t> is the choice of the individual – no one was making the person obey in this case.</a:t>
            </a:r>
          </a:p>
          <a:p>
            <a:endParaRPr lang="en-US" dirty="0"/>
          </a:p>
          <a:p>
            <a:r>
              <a:rPr lang="en-US" dirty="0"/>
              <a:t>The results would be altered if the individuals in the experiment was done by writing down the answers instead of saying them out loud.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en-US" u="sng" dirty="0" smtClean="0"/>
              <a:t>Conformity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/>
              <a:t>N</a:t>
            </a:r>
            <a:r>
              <a:rPr lang="en-US" u="sng" dirty="0" smtClean="0"/>
              <a:t>ormative </a:t>
            </a:r>
            <a:r>
              <a:rPr lang="en-US" u="sng" dirty="0"/>
              <a:t>S</a:t>
            </a:r>
            <a:r>
              <a:rPr lang="en-US" u="sng" dirty="0" smtClean="0"/>
              <a:t>ocial </a:t>
            </a:r>
            <a:r>
              <a:rPr lang="en-US" u="sng" dirty="0"/>
              <a:t>I</a:t>
            </a:r>
            <a:r>
              <a:rPr lang="en-US" u="sng" dirty="0" smtClean="0"/>
              <a:t>nfluence </a:t>
            </a:r>
            <a:r>
              <a:rPr lang="en-US" dirty="0" smtClean="0"/>
              <a:t>(public conformity)</a:t>
            </a:r>
          </a:p>
          <a:p>
            <a:pPr lvl="2"/>
            <a:r>
              <a:rPr lang="en-US" dirty="0" smtClean="0"/>
              <a:t>Want to “fit in”; don’t want to be deviant</a:t>
            </a:r>
          </a:p>
          <a:p>
            <a:pPr lvl="2"/>
            <a:r>
              <a:rPr lang="en-US" dirty="0" smtClean="0"/>
              <a:t>Example?</a:t>
            </a:r>
          </a:p>
          <a:p>
            <a:pPr lvl="1"/>
            <a:r>
              <a:rPr lang="en-US" u="sng" dirty="0" smtClean="0"/>
              <a:t>Informational Social Influence</a:t>
            </a:r>
            <a:r>
              <a:rPr lang="en-US" dirty="0" smtClean="0"/>
              <a:t> </a:t>
            </a:r>
            <a:r>
              <a:rPr lang="en-US" dirty="0"/>
              <a:t>(private conformity)</a:t>
            </a:r>
          </a:p>
          <a:p>
            <a:pPr lvl="2"/>
            <a:r>
              <a:rPr lang="en-US" dirty="0" smtClean="0"/>
              <a:t>Ambiguous (unclear) </a:t>
            </a:r>
            <a:r>
              <a:rPr lang="en-US" dirty="0"/>
              <a:t>situation, we look to </a:t>
            </a:r>
            <a:r>
              <a:rPr lang="en-US" dirty="0" smtClean="0"/>
              <a:t>others</a:t>
            </a:r>
          </a:p>
          <a:p>
            <a:pPr lvl="2"/>
            <a:r>
              <a:rPr lang="en-US" dirty="0" smtClean="0"/>
              <a:t>Example?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2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Increasing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Size of the Group</a:t>
            </a:r>
          </a:p>
          <a:p>
            <a:endParaRPr lang="en-US" dirty="0"/>
          </a:p>
          <a:p>
            <a:r>
              <a:rPr lang="en-US" dirty="0" smtClean="0"/>
              <a:t>Difficulty of the Task</a:t>
            </a:r>
          </a:p>
          <a:p>
            <a:endParaRPr lang="en-US" dirty="0"/>
          </a:p>
          <a:p>
            <a:r>
              <a:rPr lang="en-US" dirty="0" smtClean="0"/>
              <a:t>Status of the Majority of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Decreasing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Lack of Group Unanimity/Agreement</a:t>
            </a:r>
          </a:p>
          <a:p>
            <a:endParaRPr lang="en-US" dirty="0"/>
          </a:p>
          <a:p>
            <a:r>
              <a:rPr lang="en-US" dirty="0" smtClean="0"/>
              <a:t>Answer in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case studies…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discussing the 3 case studies and the 3 social experiments/theories, you are required to…</a:t>
            </a:r>
          </a:p>
          <a:p>
            <a:pPr lvl="1"/>
            <a:r>
              <a:rPr lang="en-US" dirty="0" smtClean="0"/>
              <a:t>Decide which theory is best suited to explain one of the three cases in your package</a:t>
            </a:r>
          </a:p>
          <a:p>
            <a:pPr lvl="1"/>
            <a:r>
              <a:rPr lang="en-US" i="1" u="sng" dirty="0" smtClean="0"/>
              <a:t>To Fill in the handout provided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Summarize the THEORY from each of the social experiments – use the package provided</a:t>
            </a:r>
          </a:p>
          <a:p>
            <a:pPr lvl="1"/>
            <a:r>
              <a:rPr lang="en-US" dirty="0" smtClean="0"/>
              <a:t> Explain how the case study can be explained using a theory – use specific details from the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76001"/>
              </p:ext>
            </p:extLst>
          </p:nvPr>
        </p:nvGraphicFramePr>
        <p:xfrm>
          <a:off x="355378" y="980728"/>
          <a:ext cx="8352926" cy="5457217"/>
        </p:xfrm>
        <a:graphic>
          <a:graphicData uri="http://schemas.openxmlformats.org/drawingml/2006/table">
            <a:tbl>
              <a:tblPr firstRow="1" firstCol="1" bandRow="1"/>
              <a:tblGrid>
                <a:gridCol w="2193696"/>
                <a:gridCol w="3206175"/>
                <a:gridCol w="2953055"/>
              </a:tblGrid>
              <a:tr h="1493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CA" sz="1600" b="1" dirty="0" smtClean="0">
                          <a:effectLst/>
                          <a:latin typeface="Calibri"/>
                          <a:cs typeface="Times New Roman"/>
                        </a:rPr>
                        <a:t>Name </a:t>
                      </a:r>
                      <a:r>
                        <a:rPr lang="en-CA" sz="1600" b="1" dirty="0">
                          <a:effectLst/>
                          <a:latin typeface="Calibri"/>
                          <a:cs typeface="Times New Roman"/>
                        </a:rPr>
                        <a:t>of Social Scientist/ Experiment</a:t>
                      </a:r>
                      <a:r>
                        <a:rPr lang="en-CA" sz="1600" dirty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Summarize the Main Points of the Theory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case study can you</a:t>
                      </a:r>
                      <a:r>
                        <a:rPr lang="en-CA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apply to this theory? Use specific details from the theory and the case in your analysis/application.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1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Stanley </a:t>
                      </a:r>
                      <a:r>
                        <a:rPr lang="en-C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Milgram</a:t>
                      </a: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Obedience </a:t>
                      </a:r>
                      <a:r>
                        <a:rPr lang="en-C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Experiment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Philip </a:t>
                      </a:r>
                      <a:r>
                        <a:rPr lang="en-CA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Zimbardo</a:t>
                      </a:r>
                      <a:r>
                        <a:rPr lang="en-C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Broken </a:t>
                      </a:r>
                      <a:r>
                        <a:rPr lang="en-C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Windows Experiment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8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Soloman </a:t>
                      </a:r>
                      <a:r>
                        <a:rPr lang="en-C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Asche</a:t>
                      </a: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Conformity </a:t>
                      </a:r>
                      <a:r>
                        <a:rPr lang="en-C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Experiment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7637" marR="37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07704" y="260648"/>
            <a:ext cx="5248275" cy="409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600" b="1" u="sng" dirty="0" smtClean="0">
                <a:latin typeface="Calibri"/>
                <a:ea typeface="Calibri"/>
                <a:cs typeface="Times New Roman"/>
              </a:rPr>
              <a:t>Fill in the </a:t>
            </a:r>
            <a:r>
              <a:rPr lang="en-CA" sz="1600" b="1" u="sng" smtClean="0">
                <a:latin typeface="Calibri"/>
                <a:ea typeface="Calibri"/>
                <a:cs typeface="Times New Roman"/>
              </a:rPr>
              <a:t>Student Handout </a:t>
            </a:r>
            <a:r>
              <a:rPr lang="en-CA" sz="1600" b="1" u="sng" smtClean="0">
                <a:effectLst/>
                <a:latin typeface="Calibri"/>
                <a:ea typeface="Calibri"/>
                <a:cs typeface="Times New Roman"/>
              </a:rPr>
              <a:t>- </a:t>
            </a:r>
            <a:endParaRPr lang="en-CA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63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McDonald’s Strip 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Video: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://www.youtube.com/watch?v=8mpAbig8ttY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Article: A Hoax Most Cruel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://www.courier-journal.com/article/20051009/NEWS01/510090392/A-hoax-most-cruel-Caller-coaxed-McDonald-s-managers-into-strip-searching-</a:t>
            </a:r>
            <a:r>
              <a:rPr lang="en-US" dirty="0" smtClean="0">
                <a:hlinkClick r:id="rId3"/>
              </a:rPr>
              <a:t>worker</a:t>
            </a:r>
            <a:r>
              <a:rPr lang="en-US" dirty="0" smtClean="0"/>
              <a:t> </a:t>
            </a:r>
          </a:p>
          <a:p>
            <a:pPr lvl="1"/>
            <a:r>
              <a:rPr lang="en-US">
                <a:hlinkClick r:id="rId4"/>
              </a:rPr>
              <a:t>http://</a:t>
            </a:r>
            <a:r>
              <a:rPr lang="en-US" smtClean="0">
                <a:hlinkClick r:id="rId4"/>
              </a:rPr>
              <a:t>www.youtube.com/movie?v=APoopgk-Pzw&amp;feature=mv_sr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Real is Reality TV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http://video.today.msnbc.msn.com/today/47841215#47841215 </a:t>
            </a:r>
          </a:p>
          <a:p>
            <a:endParaRPr lang="en-US" dirty="0" smtClean="0"/>
          </a:p>
          <a:p>
            <a:r>
              <a:rPr lang="en-US" dirty="0" smtClean="0"/>
              <a:t>Article: Reality </a:t>
            </a:r>
            <a:r>
              <a:rPr lang="en-US" dirty="0"/>
              <a:t>on MTV: Gender Portrayals on MTV Reality Programming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www.parentstv.org/PTC/publications/reports/MTV-RealityStudy/MTVRealityStudy_Dec11.pdf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Crime and Social Order/Disorder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Video: </a:t>
            </a:r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k9l7v1zvyOk</a:t>
            </a:r>
            <a:r>
              <a:rPr lang="en-US" dirty="0" smtClean="0"/>
              <a:t> 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Article/Case Study – Managing Crime Rates in Poor Communities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://www.dcvb-nc.com/cr/Broken_Windows-%20Lowell02-08-09.</a:t>
            </a:r>
            <a:r>
              <a:rPr lang="en-US" dirty="0" smtClean="0">
                <a:hlinkClick r:id="rId3"/>
              </a:rPr>
              <a:t>pdf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Journal Article: </a:t>
            </a:r>
            <a:r>
              <a:rPr lang="en-US" b="1" dirty="0" smtClean="0"/>
              <a:t>Neighborhoods </a:t>
            </a:r>
            <a:r>
              <a:rPr lang="en-US" b="1" dirty="0"/>
              <a:t>and Violent Crime: A Multilevel Study of Collective Efficacy </a:t>
            </a:r>
            <a:r>
              <a:rPr lang="en-US" dirty="0"/>
              <a:t>Robert J. Sampson, Stephen W. </a:t>
            </a:r>
            <a:r>
              <a:rPr lang="en-US" dirty="0" err="1"/>
              <a:t>Raudenbush</a:t>
            </a:r>
            <a:r>
              <a:rPr lang="en-US" dirty="0"/>
              <a:t>, Felton </a:t>
            </a:r>
            <a:r>
              <a:rPr lang="en-US" dirty="0" smtClean="0"/>
              <a:t>Earls</a:t>
            </a:r>
          </a:p>
          <a:p>
            <a:pPr lvl="1"/>
            <a:r>
              <a:rPr lang="en-US" dirty="0" smtClean="0"/>
              <a:t>SCIENCE,  </a:t>
            </a:r>
            <a:r>
              <a:rPr lang="en-US" dirty="0"/>
              <a:t>VOL. </a:t>
            </a:r>
            <a:r>
              <a:rPr lang="en-US" dirty="0" smtClean="0"/>
              <a:t>277, 15 </a:t>
            </a:r>
            <a:r>
              <a:rPr lang="en-US" dirty="0"/>
              <a:t>AUGUST </a:t>
            </a:r>
            <a:r>
              <a:rPr lang="en-US" dirty="0" smtClean="0"/>
              <a:t>1997, </a:t>
            </a:r>
            <a:r>
              <a:rPr lang="en-US" dirty="0" err="1" smtClean="0"/>
              <a:t>www.sciencemag.org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://coglab.wjh.harvard.edu/soc/faculty/sampson/articles/</a:t>
            </a:r>
            <a:r>
              <a:rPr lang="en-US" dirty="0" smtClean="0">
                <a:hlinkClick r:id="rId4"/>
              </a:rPr>
              <a:t>1997_Science.pdf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consider 3 social science experiments and theories that can help us understand these case studies in greater depth…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4598" y="3137774"/>
            <a:ext cx="6492803" cy="179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6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Stanley </a:t>
            </a:r>
            <a:r>
              <a:rPr lang="en-US" dirty="0" err="1" smtClean="0"/>
              <a:t>Milgram</a:t>
            </a:r>
            <a:r>
              <a:rPr lang="en-US" dirty="0" smtClean="0"/>
              <a:t> Experiment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Obedience and Individual Responsibility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38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136904" cy="6048672"/>
          </a:xfrm>
        </p:spPr>
        <p:txBody>
          <a:bodyPr>
            <a:normAutofit/>
          </a:bodyPr>
          <a:lstStyle/>
          <a:p>
            <a:r>
              <a:rPr lang="en-US" dirty="0" smtClean="0"/>
              <a:t>How does someone have power and control over others in a situation?</a:t>
            </a:r>
          </a:p>
          <a:p>
            <a:endParaRPr lang="en-US" u="sng" dirty="0" smtClean="0"/>
          </a:p>
          <a:p>
            <a:r>
              <a:rPr lang="en-US" u="sng" dirty="0" smtClean="0"/>
              <a:t>Factors </a:t>
            </a:r>
            <a:r>
              <a:rPr lang="en-US" u="sng" dirty="0"/>
              <a:t>of obedience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Instructor forces the experiment to continue =</a:t>
            </a:r>
            <a:r>
              <a:rPr lang="en-US" dirty="0" smtClean="0"/>
              <a:t> </a:t>
            </a:r>
            <a:r>
              <a:rPr lang="en-US" b="1" dirty="0" smtClean="0"/>
              <a:t>higher</a:t>
            </a:r>
            <a:r>
              <a:rPr lang="en-US" dirty="0" smtClean="0"/>
              <a:t> </a:t>
            </a:r>
            <a:r>
              <a:rPr lang="en-US" b="1" dirty="0" smtClean="0"/>
              <a:t>authority/status/education - Entrapment</a:t>
            </a:r>
            <a:endParaRPr lang="en-US" b="1" dirty="0"/>
          </a:p>
          <a:p>
            <a:pPr lvl="1"/>
            <a:r>
              <a:rPr lang="en-US" dirty="0"/>
              <a:t>The person thinks that the experimenter is responsible for the </a:t>
            </a:r>
            <a:r>
              <a:rPr lang="en-US" dirty="0" smtClean="0"/>
              <a:t>outcome = </a:t>
            </a:r>
            <a:r>
              <a:rPr lang="en-US" b="1" dirty="0" smtClean="0"/>
              <a:t>actions are not part of their free will/scapegoating - Authority</a:t>
            </a:r>
            <a:endParaRPr lang="en-US" b="1" dirty="0"/>
          </a:p>
          <a:p>
            <a:pPr lvl="1"/>
            <a:r>
              <a:rPr lang="en-US" dirty="0"/>
              <a:t>The experiment is taking place at an academic institution = </a:t>
            </a:r>
            <a:r>
              <a:rPr lang="en-US" b="1" dirty="0" smtClean="0"/>
              <a:t>credible Objectivity</a:t>
            </a:r>
          </a:p>
          <a:p>
            <a:pPr lvl="1"/>
            <a:r>
              <a:rPr lang="en-US" dirty="0" smtClean="0"/>
              <a:t>The ‘teacher’ is being paid and promised they would complete the experiment = </a:t>
            </a:r>
            <a:r>
              <a:rPr lang="en-US" b="1" dirty="0" smtClean="0"/>
              <a:t>obligation/entrapment</a:t>
            </a:r>
          </a:p>
          <a:p>
            <a:pPr lvl="1"/>
            <a:r>
              <a:rPr lang="en-US" dirty="0" smtClean="0"/>
              <a:t>Others??? i.e. </a:t>
            </a:r>
            <a:r>
              <a:rPr lang="en-US" b="1" dirty="0" smtClean="0"/>
              <a:t>gradual commitment,</a:t>
            </a:r>
            <a:r>
              <a:rPr lang="en-US" dirty="0" smtClean="0"/>
              <a:t> </a:t>
            </a:r>
            <a:r>
              <a:rPr lang="en-US" b="1" dirty="0" smtClean="0"/>
              <a:t>fear, money, weapons, situation…</a:t>
            </a:r>
            <a:endParaRPr lang="en-US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0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decreased Obedience?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Reduced Prestige</a:t>
            </a:r>
          </a:p>
          <a:p>
            <a:endParaRPr lang="en-US" dirty="0"/>
          </a:p>
          <a:p>
            <a:r>
              <a:rPr lang="en-US" dirty="0" smtClean="0"/>
              <a:t>Soften Personality and Reduce Legitimacy of Authority Figure</a:t>
            </a:r>
          </a:p>
          <a:p>
            <a:endParaRPr lang="en-US" dirty="0"/>
          </a:p>
          <a:p>
            <a:r>
              <a:rPr lang="en-US" smtClean="0"/>
              <a:t>Increase/Decrease Distance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6BDE5F839DA468FBA133437ED2CD3" ma:contentTypeVersion="1" ma:contentTypeDescription="Create a new document." ma:contentTypeScope="" ma:versionID="6253dc762b805db5c6e45306c2780610">
  <xsd:schema xmlns:xsd="http://www.w3.org/2001/XMLSchema" xmlns:xs="http://www.w3.org/2001/XMLSchema" xmlns:p="http://schemas.microsoft.com/office/2006/metadata/properties" xmlns:ns2="a1c4832e-38d7-47d5-ac6a-07723ea7b2ba" xmlns:ns3="34259960-a2c0-4469-9384-bbb4dac84319" targetNamespace="http://schemas.microsoft.com/office/2006/metadata/properties" ma:root="true" ma:fieldsID="803af6d2e513bbbd340c8402d9f2c6b3" ns2:_="" ns3:_="">
    <xsd:import namespace="a1c4832e-38d7-47d5-ac6a-07723ea7b2ba"/>
    <xsd:import namespace="34259960-a2c0-4469-9384-bbb4dac84319"/>
    <xsd:element name="properties">
      <xsd:complexType>
        <xsd:sequence>
          <xsd:element name="documentManagement">
            <xsd:complexType>
              <xsd:all>
                <xsd:element ref="ns2:Related_x0020_Class_x0020_Topic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4832e-38d7-47d5-ac6a-07723ea7b2ba" elementFormDefault="qualified">
    <xsd:import namespace="http://schemas.microsoft.com/office/2006/documentManagement/types"/>
    <xsd:import namespace="http://schemas.microsoft.com/office/infopath/2007/PartnerControls"/>
    <xsd:element name="Related_x0020_Class_x0020_Topic" ma:index="8" nillable="true" ma:displayName="Related Class Topic" ma:list="{05cfa74f-cd61-4e52-aa76-380f877defa3}" ma:internalName="Related_x0020_Class_x0020_Topic" ma:showField="Title" ma:web="4da18f94-acad-4e42-80ed-689f9833e9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9960-a2c0-4469-9384-bbb4dac84319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ed_x0020_Class_x0020_Topic xmlns="a1c4832e-38d7-47d5-ac6a-07723ea7b2ba"/>
    <_dlc_DocId xmlns="34259960-a2c0-4469-9384-bbb4dac84319">UZ76ZFYV32WR-4351-381</_dlc_DocId>
    <_dlc_DocIdUrl xmlns="34259960-a2c0-4469-9384-bbb4dac84319">
      <Url>https://classnet.wcdsb.ca/sec/StB/Gr12/History/HSB4MI-Smukavich/_layouts/DocIdRedir.aspx?ID=UZ76ZFYV32WR-4351-381</Url>
      <Description>UZ76ZFYV32WR-4351-381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28A215-F865-4AAF-80FA-321B4A391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c4832e-38d7-47d5-ac6a-07723ea7b2ba"/>
    <ds:schemaRef ds:uri="34259960-a2c0-4469-9384-bbb4dac843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F145CC-6C87-47C0-A464-F12261932507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a1c4832e-38d7-47d5-ac6a-07723ea7b2ba"/>
    <ds:schemaRef ds:uri="http://purl.org/dc/terms/"/>
    <ds:schemaRef ds:uri="http://schemas.openxmlformats.org/package/2006/metadata/core-properties"/>
    <ds:schemaRef ds:uri="34259960-a2c0-4469-9384-bbb4dac8431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B91291-35E2-456E-8A21-59CE9DFBBC4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157CDA7-909C-4752-9E34-B618BA90BE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1379</TotalTime>
  <Words>690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Learning Goal: I can describe and apply to real-life contexts the theories that are central to aps – i.e. theory application </vt:lpstr>
      <vt:lpstr>Consider the following case studies…</vt:lpstr>
      <vt:lpstr>McDonald’s Strip Case</vt:lpstr>
      <vt:lpstr>How Real is Reality TV ???</vt:lpstr>
      <vt:lpstr>Crime and Social Order/Disorder</vt:lpstr>
      <vt:lpstr>Let’s consider 3 social science experiments and theories that can help us understand these case studies in greater depth…</vt:lpstr>
      <vt:lpstr>The Stanley Milgram Experiment</vt:lpstr>
      <vt:lpstr>PowerPoint Presentation</vt:lpstr>
      <vt:lpstr>What decreased Obedience?</vt:lpstr>
      <vt:lpstr>Perspective</vt:lpstr>
      <vt:lpstr>Moral Judgment</vt:lpstr>
      <vt:lpstr>Zimbardo – Broken Windows</vt:lpstr>
      <vt:lpstr>Videos</vt:lpstr>
      <vt:lpstr>PowerPoint Presentation</vt:lpstr>
      <vt:lpstr>Ashe – Conformity</vt:lpstr>
      <vt:lpstr>Significance</vt:lpstr>
      <vt:lpstr>PowerPoint Presentation</vt:lpstr>
      <vt:lpstr>Factors Increasing Conformity</vt:lpstr>
      <vt:lpstr>Factors Decreasing Conformity</vt:lpstr>
      <vt:lpstr>Your Task…</vt:lpstr>
      <vt:lpstr>PowerPoint Presentation</vt:lpstr>
    </vt:vector>
  </TitlesOfParts>
  <Company>Waterloo Catholic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 C</dc:creator>
  <cp:lastModifiedBy>Dee</cp:lastModifiedBy>
  <cp:revision>28</cp:revision>
  <cp:lastPrinted>2013-01-16T21:16:12Z</cp:lastPrinted>
  <dcterms:created xsi:type="dcterms:W3CDTF">2011-09-14T12:00:45Z</dcterms:created>
  <dcterms:modified xsi:type="dcterms:W3CDTF">2013-05-29T14:26:17Z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0x01010016E6BDE5F839DA468FBA133437ED2CD3</vt:lpwstr>
  </property>
  <property fmtid="{D5CDD505-2E9C-101B-9397-08002B2CF9AE}" pid="3" name="_dlc_DocIdItemGuid">
    <vt:lpwstr>c0ae2ace-9bbe-42a3-9a6e-ae0a882598fd</vt:lpwstr>
  </property>
</Properties>
</file>